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Source Sans Pr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SansPr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SansPro-italic.fntdata"/><Relationship Id="rId30" Type="http://schemas.openxmlformats.org/officeDocument/2006/relationships/font" Target="fonts/SourceSansPr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SourceSansPr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72dc9e27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72dc9e27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 boundaries force winds along coasts, leading to upwelling or downwelling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72dc9e27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72dc9e27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72dc9e27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72dc9e27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Positive IOD tends to suppress MJO, Since MJO effects evolution of ENSO, there is singinifcant effect of IOD phase on ENSO evolution. MJO also has effect on Atlantic hurricance evolution and winter storms in US, so again, IOD phase plays role in global weather.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72dc9e27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72dc9e27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72dc9e27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72dc9e27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72dc9e27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72dc9e27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72dc9e27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72dc9e27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Easterlies + Southerlies near Sumatra and Java drive coastal upwelling, bringing up cool water and enhancing the IOD. Zonal winds at equator can drive equatorial jets, which are of interest.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72dc9e27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72dc9e27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Clearly can see SST anomalies correlated with rainfall in many locations. General trend is that cooler water = less evaporation/convection = less rainfall, and vice versa.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72dc9e271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72dc9e271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IOD initmately conencted to MJO and ENSO, raises questions such as does ENSO influence IOD, IOD on ENSO, or both ways?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77f4230e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77f4230e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e72dc9e271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e72dc9e271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BLUF: Monsoons make or break quality of life in regions that are dependent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Societies in the region depend on monsoon rainfall for </a:t>
            </a:r>
            <a:r>
              <a:rPr lang="en"/>
              <a:t>livelihood</a:t>
            </a:r>
            <a:r>
              <a:rPr lang="en"/>
              <a:t> and food security. Heavy rains can cause catastrophic flooding while droughts can cause food hardships and fires (Australia 2020). MJO forms in IO basin and has dramatic effects on regional monsoons and global weather, such as tropical cyclone formation.</a:t>
            </a:r>
            <a:endParaRPr/>
          </a:p>
          <a:p>
            <a:pPr indent="0" lvl="0" marL="0" rtl="0" algn="l">
              <a:spcBef>
                <a:spcPts val="0"/>
              </a:spcBef>
              <a:spcAft>
                <a:spcPts val="0"/>
              </a:spcAft>
              <a:buNone/>
            </a:pPr>
            <a:r>
              <a:rPr lang="en"/>
              <a:t>Lacking predictive relationship between SST’s and rainfall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e8a82008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e8a82008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e77f4230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e77f4230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e77f4230e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e77f4230e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presentation relies heavily on anomalies, or differences from the long term trends. This is roughly how that’s calculated.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72dc9e2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72dc9e2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Interaction: Wind driven currents (winds change due to temperature contrasts setting up pressure gradients) change SST’s spatially ( IOD, up/downwelling), and SST’s affect evaporation, convection,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Seasonal heating leads to wind reversals by temperature contrast between land and ocean, “Large scale seabreeze”. Onshore flows bring moisture and can clearly see orographic precipitation along Ghats, Himalayas. </a:t>
            </a:r>
            <a:endParaRPr/>
          </a:p>
          <a:p>
            <a:pPr indent="0" lvl="0" marL="0" rtl="0" algn="l">
              <a:spcBef>
                <a:spcPts val="0"/>
              </a:spcBef>
              <a:spcAft>
                <a:spcPts val="0"/>
              </a:spcAft>
              <a:buNone/>
            </a:pPr>
            <a:r>
              <a:rPr lang="en"/>
              <a:t>Seasonal SST differences in Arabian Sea, Bay of Bengal, Etc have large impacts on monsoon rainfall. Upwelling by SW monsoon winds along Somalia bring biological productivity to Arabian Sea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Monsoon = seasonal, MJO = intraseasonal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72dc9e27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72dc9e27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72dc9e27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72dc9e27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Cold anomalies associated with upwelling ( wind being driven away, cold water rising) downwelling=warming </a:t>
            </a:r>
            <a:endParaRPr/>
          </a:p>
          <a:p>
            <a:pPr indent="0" lvl="0" marL="0" rtl="0" algn="l">
              <a:spcBef>
                <a:spcPts val="0"/>
              </a:spcBef>
              <a:spcAft>
                <a:spcPts val="0"/>
              </a:spcAft>
              <a:buNone/>
            </a:pPr>
            <a:r>
              <a:rPr lang="en"/>
              <a:t>Some of the wind variability is associated with convective changes due to ENSO effect on Walker circulation</a:t>
            </a:r>
            <a:endParaRPr/>
          </a:p>
          <a:p>
            <a:pPr indent="0" lvl="0" marL="0" rtl="0" algn="l">
              <a:spcBef>
                <a:spcPts val="0"/>
              </a:spcBef>
              <a:spcAft>
                <a:spcPts val="0"/>
              </a:spcAft>
              <a:buNone/>
            </a:pPr>
            <a:r>
              <a:rPr lang="en"/>
              <a:t>IOD is ocean-atmos coupled form of variability, with feedbacks between zonal wind stresses and SST’s. Mostly during Boreal fall (Shorter </a:t>
            </a:r>
            <a:r>
              <a:rPr lang="en"/>
              <a:t>than</a:t>
            </a:r>
            <a:r>
              <a:rPr lang="en"/>
              <a:t> ENSO). Only time of year where upwelling isn’t drowned out by monsoon flow</a:t>
            </a:r>
            <a:endParaRPr/>
          </a:p>
          <a:p>
            <a:pPr indent="0" lvl="0" marL="0" rtl="0" algn="l">
              <a:spcBef>
                <a:spcPts val="0"/>
              </a:spcBef>
              <a:spcAft>
                <a:spcPts val="0"/>
              </a:spcAft>
              <a:buNone/>
            </a:pPr>
            <a:r>
              <a:rPr lang="en"/>
              <a:t>SEP-NOV most evident. 2016 negative event, 2019 strong positive. Boundaries of IO cause winds to travel along gradient and drive strong upwelling/downwelling, enhancing the development of the IOD. We see these pattens along coasts of Somalia associated with the seasonal somali jet and along Sumatra/Java, where SE winds drive significant upwelling (Cold anomaly). Seasona heat balance of the basin strongly related to coastal waveguide processes driven by the wind, ie upwelling/downwelling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72dc9e27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72dc9e27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SST differences also create a circulation cell that crosses the Indian ocean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1" name="Google Shape;51;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2" name="Google Shape;52;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2" name="Google Shape;22;p4"/>
          <p:cNvPicPr preferRelativeResize="0"/>
          <p:nvPr/>
        </p:nvPicPr>
        <p:blipFill>
          <a:blip r:embed="rId2">
            <a:alphaModFix/>
          </a:blip>
          <a:stretch>
            <a:fillRect/>
          </a:stretch>
        </p:blipFill>
        <p:spPr>
          <a:xfrm>
            <a:off x="8419200" y="0"/>
            <a:ext cx="724800" cy="7248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rgbClr val="D9D9D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75225" y="44400"/>
            <a:ext cx="6941400" cy="1640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27653"/>
              <a:buNone/>
            </a:pPr>
            <a:r>
              <a:rPr lang="en" sz="3580"/>
              <a:t>Ocean-Atmosphere Interactions in the Indian Ocean</a:t>
            </a:r>
            <a:endParaRPr sz="3080"/>
          </a:p>
        </p:txBody>
      </p:sp>
      <p:sp>
        <p:nvSpPr>
          <p:cNvPr id="60" name="Google Shape;60;p13"/>
          <p:cNvSpPr txBox="1"/>
          <p:nvPr>
            <p:ph idx="1" type="subTitle"/>
          </p:nvPr>
        </p:nvSpPr>
        <p:spPr>
          <a:xfrm>
            <a:off x="163875" y="2846525"/>
            <a:ext cx="8520600" cy="123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solidFill>
                  <a:schemeClr val="lt1"/>
                </a:solidFill>
              </a:rPr>
              <a:t>Alex Hewett</a:t>
            </a:r>
            <a:endParaRPr>
              <a:solidFill>
                <a:schemeClr val="lt1"/>
              </a:solidFill>
            </a:endParaRPr>
          </a:p>
          <a:p>
            <a:pPr indent="0" lvl="0" marL="0" rtl="0" algn="l">
              <a:spcBef>
                <a:spcPts val="0"/>
              </a:spcBef>
              <a:spcAft>
                <a:spcPts val="0"/>
              </a:spcAft>
              <a:buNone/>
            </a:pPr>
            <a:r>
              <a:rPr lang="en" sz="2348">
                <a:solidFill>
                  <a:schemeClr val="lt1"/>
                </a:solidFill>
              </a:rPr>
              <a:t>University of Washington (Undergraduate - Atmospheric Sciences)</a:t>
            </a:r>
            <a:endParaRPr sz="2348">
              <a:solidFill>
                <a:schemeClr val="lt1"/>
              </a:solidFill>
            </a:endParaRPr>
          </a:p>
          <a:p>
            <a:pPr indent="0" lvl="0" marL="0" rtl="0" algn="l">
              <a:spcBef>
                <a:spcPts val="0"/>
              </a:spcBef>
              <a:spcAft>
                <a:spcPts val="0"/>
              </a:spcAft>
              <a:buNone/>
            </a:pPr>
            <a:r>
              <a:rPr lang="en" sz="2348">
                <a:solidFill>
                  <a:schemeClr val="lt1"/>
                </a:solidFill>
              </a:rPr>
              <a:t>NOAA Pacific Marine Environmental Laboratory (PMEL)</a:t>
            </a:r>
            <a:endParaRPr sz="2348">
              <a:solidFill>
                <a:schemeClr val="lt1"/>
              </a:solidFill>
            </a:endParaRPr>
          </a:p>
          <a:p>
            <a:pPr indent="0" lvl="0" marL="0" rtl="0" algn="l">
              <a:spcBef>
                <a:spcPts val="0"/>
              </a:spcBef>
              <a:spcAft>
                <a:spcPts val="0"/>
              </a:spcAft>
              <a:buNone/>
            </a:pPr>
            <a:r>
              <a:rPr lang="en" sz="2348">
                <a:solidFill>
                  <a:schemeClr val="lt1"/>
                </a:solidFill>
              </a:rPr>
              <a:t>Mentor: Dr. Mike McPhaden</a:t>
            </a:r>
            <a:endParaRPr sz="2348">
              <a:solidFill>
                <a:schemeClr val="lt1"/>
              </a:solidFill>
            </a:endParaRPr>
          </a:p>
        </p:txBody>
      </p:sp>
      <p:pic>
        <p:nvPicPr>
          <p:cNvPr id="61" name="Google Shape;61;p13"/>
          <p:cNvPicPr preferRelativeResize="0"/>
          <p:nvPr/>
        </p:nvPicPr>
        <p:blipFill>
          <a:blip r:embed="rId3">
            <a:alphaModFix/>
          </a:blip>
          <a:stretch>
            <a:fillRect/>
          </a:stretch>
        </p:blipFill>
        <p:spPr>
          <a:xfrm>
            <a:off x="7253222" y="3242847"/>
            <a:ext cx="1689300" cy="1689300"/>
          </a:xfrm>
          <a:prstGeom prst="rect">
            <a:avLst/>
          </a:prstGeom>
          <a:noFill/>
          <a:ln>
            <a:noFill/>
          </a:ln>
        </p:spPr>
      </p:pic>
      <p:pic>
        <p:nvPicPr>
          <p:cNvPr id="62" name="Google Shape;62;p13"/>
          <p:cNvPicPr preferRelativeResize="0"/>
          <p:nvPr/>
        </p:nvPicPr>
        <p:blipFill>
          <a:blip r:embed="rId4">
            <a:alphaModFix/>
          </a:blip>
          <a:stretch>
            <a:fillRect/>
          </a:stretch>
        </p:blipFill>
        <p:spPr>
          <a:xfrm>
            <a:off x="7253225" y="280075"/>
            <a:ext cx="1689300" cy="1689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2"/>
          <p:cNvPicPr preferRelativeResize="0"/>
          <p:nvPr/>
        </p:nvPicPr>
        <p:blipFill>
          <a:blip r:embed="rId3">
            <a:alphaModFix/>
          </a:blip>
          <a:stretch>
            <a:fillRect/>
          </a:stretch>
        </p:blipFill>
        <p:spPr>
          <a:xfrm>
            <a:off x="1115213" y="500800"/>
            <a:ext cx="6965724" cy="4642699"/>
          </a:xfrm>
          <a:prstGeom prst="rect">
            <a:avLst/>
          </a:prstGeom>
          <a:noFill/>
          <a:ln>
            <a:noFill/>
          </a:ln>
        </p:spPr>
      </p:pic>
      <p:sp>
        <p:nvSpPr>
          <p:cNvPr id="147" name="Google Shape;147;p22"/>
          <p:cNvSpPr txBox="1"/>
          <p:nvPr>
            <p:ph type="title"/>
          </p:nvPr>
        </p:nvSpPr>
        <p:spPr>
          <a:xfrm>
            <a:off x="3382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Negative IOD </a:t>
            </a:r>
            <a:endParaRPr/>
          </a:p>
        </p:txBody>
      </p:sp>
      <p:cxnSp>
        <p:nvCxnSpPr>
          <p:cNvPr id="148" name="Google Shape;148;p22"/>
          <p:cNvCxnSpPr/>
          <p:nvPr/>
        </p:nvCxnSpPr>
        <p:spPr>
          <a:xfrm rot="10800000">
            <a:off x="5968075" y="3542350"/>
            <a:ext cx="1326900" cy="1166700"/>
          </a:xfrm>
          <a:prstGeom prst="straightConnector1">
            <a:avLst/>
          </a:prstGeom>
          <a:noFill/>
          <a:ln cap="flat" cmpd="sng" w="28575">
            <a:solidFill>
              <a:schemeClr val="dk2"/>
            </a:solidFill>
            <a:prstDash val="solid"/>
            <a:round/>
            <a:headEnd len="med" w="med" type="none"/>
            <a:tailEnd len="med" w="med" type="triangle"/>
          </a:ln>
        </p:spPr>
      </p:cxnSp>
      <p:sp>
        <p:nvSpPr>
          <p:cNvPr id="149" name="Google Shape;149;p22"/>
          <p:cNvSpPr txBox="1"/>
          <p:nvPr/>
        </p:nvSpPr>
        <p:spPr>
          <a:xfrm>
            <a:off x="7247700" y="4561750"/>
            <a:ext cx="1649400" cy="554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t>Eastern Warm Pool,</a:t>
            </a:r>
            <a:endParaRPr sz="1200"/>
          </a:p>
          <a:p>
            <a:pPr indent="0" lvl="0" marL="0" rtl="0" algn="l">
              <a:spcBef>
                <a:spcPts val="0"/>
              </a:spcBef>
              <a:spcAft>
                <a:spcPts val="0"/>
              </a:spcAft>
              <a:buNone/>
            </a:pPr>
            <a:r>
              <a:rPr lang="en" sz="1200"/>
              <a:t>Coastal downwelling</a:t>
            </a:r>
            <a:endParaRPr sz="1200"/>
          </a:p>
        </p:txBody>
      </p:sp>
      <p:cxnSp>
        <p:nvCxnSpPr>
          <p:cNvPr id="150" name="Google Shape;150;p22"/>
          <p:cNvCxnSpPr/>
          <p:nvPr/>
        </p:nvCxnSpPr>
        <p:spPr>
          <a:xfrm>
            <a:off x="1115225" y="2020325"/>
            <a:ext cx="1928100" cy="838500"/>
          </a:xfrm>
          <a:prstGeom prst="straightConnector1">
            <a:avLst/>
          </a:prstGeom>
          <a:noFill/>
          <a:ln cap="flat" cmpd="sng" w="28575">
            <a:solidFill>
              <a:schemeClr val="dk2"/>
            </a:solidFill>
            <a:prstDash val="solid"/>
            <a:round/>
            <a:headEnd len="med" w="med" type="none"/>
            <a:tailEnd len="med" w="med" type="triangle"/>
          </a:ln>
        </p:spPr>
      </p:cxnSp>
      <p:sp>
        <p:nvSpPr>
          <p:cNvPr id="151" name="Google Shape;151;p22"/>
          <p:cNvSpPr txBox="1"/>
          <p:nvPr/>
        </p:nvSpPr>
        <p:spPr>
          <a:xfrm>
            <a:off x="107350" y="1437525"/>
            <a:ext cx="1649400" cy="738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t>Western Cold Pool,</a:t>
            </a:r>
            <a:endParaRPr sz="1200"/>
          </a:p>
          <a:p>
            <a:pPr indent="0" lvl="0" marL="0" rtl="0" algn="l">
              <a:spcBef>
                <a:spcPts val="0"/>
              </a:spcBef>
              <a:spcAft>
                <a:spcPts val="0"/>
              </a:spcAft>
              <a:buNone/>
            </a:pPr>
            <a:r>
              <a:rPr lang="en" sz="1200"/>
              <a:t>Upwelling from Somali Jet </a:t>
            </a:r>
            <a:endParaRPr sz="1200"/>
          </a:p>
        </p:txBody>
      </p:sp>
      <p:cxnSp>
        <p:nvCxnSpPr>
          <p:cNvPr id="152" name="Google Shape;152;p22"/>
          <p:cNvCxnSpPr/>
          <p:nvPr/>
        </p:nvCxnSpPr>
        <p:spPr>
          <a:xfrm flipH="1">
            <a:off x="5302700" y="677025"/>
            <a:ext cx="2151900" cy="1773600"/>
          </a:xfrm>
          <a:prstGeom prst="straightConnector1">
            <a:avLst/>
          </a:prstGeom>
          <a:noFill/>
          <a:ln cap="flat" cmpd="sng" w="28575">
            <a:solidFill>
              <a:schemeClr val="dk2"/>
            </a:solidFill>
            <a:prstDash val="solid"/>
            <a:round/>
            <a:headEnd len="med" w="med" type="none"/>
            <a:tailEnd len="med" w="med" type="triangle"/>
          </a:ln>
        </p:spPr>
      </p:cxnSp>
      <p:sp>
        <p:nvSpPr>
          <p:cNvPr id="153" name="Google Shape;153;p22"/>
          <p:cNvSpPr txBox="1"/>
          <p:nvPr/>
        </p:nvSpPr>
        <p:spPr>
          <a:xfrm>
            <a:off x="6888275" y="357700"/>
            <a:ext cx="1809000" cy="369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t>Westerly Surface Winds</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3"/>
          <p:cNvPicPr preferRelativeResize="0"/>
          <p:nvPr/>
        </p:nvPicPr>
        <p:blipFill>
          <a:blip r:embed="rId3">
            <a:alphaModFix/>
          </a:blip>
          <a:stretch>
            <a:fillRect/>
          </a:stretch>
        </p:blipFill>
        <p:spPr>
          <a:xfrm>
            <a:off x="974975" y="337125"/>
            <a:ext cx="7211377" cy="4806377"/>
          </a:xfrm>
          <a:prstGeom prst="rect">
            <a:avLst/>
          </a:prstGeom>
          <a:noFill/>
          <a:ln>
            <a:noFill/>
          </a:ln>
        </p:spPr>
      </p:pic>
      <p:cxnSp>
        <p:nvCxnSpPr>
          <p:cNvPr id="159" name="Google Shape;159;p23"/>
          <p:cNvCxnSpPr/>
          <p:nvPr/>
        </p:nvCxnSpPr>
        <p:spPr>
          <a:xfrm flipH="1">
            <a:off x="5715850" y="636775"/>
            <a:ext cx="2050500" cy="809400"/>
          </a:xfrm>
          <a:prstGeom prst="straightConnector1">
            <a:avLst/>
          </a:prstGeom>
          <a:noFill/>
          <a:ln cap="flat" cmpd="sng" w="28575">
            <a:solidFill>
              <a:schemeClr val="dk1"/>
            </a:solidFill>
            <a:prstDash val="solid"/>
            <a:round/>
            <a:headEnd len="med" w="med" type="none"/>
            <a:tailEnd len="med" w="med" type="triangle"/>
          </a:ln>
        </p:spPr>
      </p:cxnSp>
      <p:sp>
        <p:nvSpPr>
          <p:cNvPr id="160" name="Google Shape;160;p23"/>
          <p:cNvSpPr txBox="1"/>
          <p:nvPr>
            <p:ph type="title"/>
          </p:nvPr>
        </p:nvSpPr>
        <p:spPr>
          <a:xfrm>
            <a:off x="0" y="-1123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Negative IOD</a:t>
            </a:r>
            <a:endParaRPr/>
          </a:p>
        </p:txBody>
      </p:sp>
      <p:cxnSp>
        <p:nvCxnSpPr>
          <p:cNvPr id="161" name="Google Shape;161;p23"/>
          <p:cNvCxnSpPr/>
          <p:nvPr/>
        </p:nvCxnSpPr>
        <p:spPr>
          <a:xfrm flipH="1">
            <a:off x="4900950" y="636775"/>
            <a:ext cx="2925000" cy="2239200"/>
          </a:xfrm>
          <a:prstGeom prst="straightConnector1">
            <a:avLst/>
          </a:prstGeom>
          <a:noFill/>
          <a:ln cap="flat" cmpd="sng" w="28575">
            <a:solidFill>
              <a:schemeClr val="dk1"/>
            </a:solidFill>
            <a:prstDash val="solid"/>
            <a:round/>
            <a:headEnd len="med" w="med" type="none"/>
            <a:tailEnd len="med" w="med" type="triangle"/>
          </a:ln>
        </p:spPr>
      </p:cxnSp>
      <p:sp>
        <p:nvSpPr>
          <p:cNvPr id="162" name="Google Shape;162;p23"/>
          <p:cNvSpPr txBox="1"/>
          <p:nvPr/>
        </p:nvSpPr>
        <p:spPr>
          <a:xfrm>
            <a:off x="5865575" y="0"/>
            <a:ext cx="2398800" cy="615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Enhanced Rainfall over SE Asia, Maritime Continent</a:t>
            </a:r>
            <a:endParaRPr/>
          </a:p>
        </p:txBody>
      </p:sp>
      <p:cxnSp>
        <p:nvCxnSpPr>
          <p:cNvPr id="163" name="Google Shape;163;p23"/>
          <p:cNvCxnSpPr>
            <a:stCxn id="164" idx="3"/>
          </p:cNvCxnSpPr>
          <p:nvPr/>
        </p:nvCxnSpPr>
        <p:spPr>
          <a:xfrm flipH="1" rot="10800000">
            <a:off x="1319925" y="3033850"/>
            <a:ext cx="957300" cy="307800"/>
          </a:xfrm>
          <a:prstGeom prst="straightConnector1">
            <a:avLst/>
          </a:prstGeom>
          <a:noFill/>
          <a:ln cap="flat" cmpd="sng" w="28575">
            <a:solidFill>
              <a:schemeClr val="dk2"/>
            </a:solidFill>
            <a:prstDash val="solid"/>
            <a:round/>
            <a:headEnd len="med" w="med" type="none"/>
            <a:tailEnd len="med" w="med" type="triangle"/>
          </a:ln>
        </p:spPr>
      </p:cxnSp>
      <p:sp>
        <p:nvSpPr>
          <p:cNvPr id="164" name="Google Shape;164;p23"/>
          <p:cNvSpPr txBox="1"/>
          <p:nvPr/>
        </p:nvSpPr>
        <p:spPr>
          <a:xfrm>
            <a:off x="45525" y="3033850"/>
            <a:ext cx="1274400" cy="615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Drier in East Africa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33825" y="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Positive IOD</a:t>
            </a:r>
            <a:endParaRPr/>
          </a:p>
        </p:txBody>
      </p:sp>
      <p:pic>
        <p:nvPicPr>
          <p:cNvPr id="170" name="Google Shape;170;p24"/>
          <p:cNvPicPr preferRelativeResize="0"/>
          <p:nvPr/>
        </p:nvPicPr>
        <p:blipFill>
          <a:blip r:embed="rId3">
            <a:alphaModFix/>
          </a:blip>
          <a:stretch>
            <a:fillRect/>
          </a:stretch>
        </p:blipFill>
        <p:spPr>
          <a:xfrm>
            <a:off x="1517600" y="536500"/>
            <a:ext cx="6108799" cy="4308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5"/>
          <p:cNvPicPr preferRelativeResize="0"/>
          <p:nvPr/>
        </p:nvPicPr>
        <p:blipFill>
          <a:blip r:embed="rId3">
            <a:alphaModFix/>
          </a:blip>
          <a:stretch>
            <a:fillRect/>
          </a:stretch>
        </p:blipFill>
        <p:spPr>
          <a:xfrm>
            <a:off x="1125400" y="549150"/>
            <a:ext cx="6893210" cy="4594351"/>
          </a:xfrm>
          <a:prstGeom prst="rect">
            <a:avLst/>
          </a:prstGeom>
          <a:noFill/>
          <a:ln>
            <a:noFill/>
          </a:ln>
        </p:spPr>
      </p:pic>
      <p:sp>
        <p:nvSpPr>
          <p:cNvPr id="176" name="Google Shape;176;p25"/>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Positive IOD</a:t>
            </a:r>
            <a:endParaRPr/>
          </a:p>
        </p:txBody>
      </p:sp>
      <p:cxnSp>
        <p:nvCxnSpPr>
          <p:cNvPr id="177" name="Google Shape;177;p25"/>
          <p:cNvCxnSpPr>
            <a:stCxn id="178" idx="1"/>
          </p:cNvCxnSpPr>
          <p:nvPr/>
        </p:nvCxnSpPr>
        <p:spPr>
          <a:xfrm rot="10800000">
            <a:off x="5740125" y="3401525"/>
            <a:ext cx="1286400" cy="1463100"/>
          </a:xfrm>
          <a:prstGeom prst="straightConnector1">
            <a:avLst/>
          </a:prstGeom>
          <a:noFill/>
          <a:ln cap="flat" cmpd="sng" w="28575">
            <a:solidFill>
              <a:schemeClr val="dk2"/>
            </a:solidFill>
            <a:prstDash val="solid"/>
            <a:round/>
            <a:headEnd len="med" w="med" type="none"/>
            <a:tailEnd len="med" w="med" type="triangle"/>
          </a:ln>
        </p:spPr>
      </p:cxnSp>
      <p:sp>
        <p:nvSpPr>
          <p:cNvPr id="178" name="Google Shape;178;p25"/>
          <p:cNvSpPr txBox="1"/>
          <p:nvPr/>
        </p:nvSpPr>
        <p:spPr>
          <a:xfrm>
            <a:off x="7026525" y="4495175"/>
            <a:ext cx="1220100" cy="738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t>Eastern Cold Pool, Coastal upwelling</a:t>
            </a:r>
            <a:endParaRPr sz="1200"/>
          </a:p>
        </p:txBody>
      </p:sp>
      <p:cxnSp>
        <p:nvCxnSpPr>
          <p:cNvPr id="179" name="Google Shape;179;p25"/>
          <p:cNvCxnSpPr/>
          <p:nvPr/>
        </p:nvCxnSpPr>
        <p:spPr>
          <a:xfrm flipH="1">
            <a:off x="5468000" y="1064575"/>
            <a:ext cx="1643700" cy="1504200"/>
          </a:xfrm>
          <a:prstGeom prst="straightConnector1">
            <a:avLst/>
          </a:prstGeom>
          <a:noFill/>
          <a:ln cap="flat" cmpd="sng" w="28575">
            <a:solidFill>
              <a:schemeClr val="dk2"/>
            </a:solidFill>
            <a:prstDash val="solid"/>
            <a:round/>
            <a:headEnd len="med" w="med" type="none"/>
            <a:tailEnd len="med" w="med" type="triangle"/>
          </a:ln>
        </p:spPr>
      </p:cxnSp>
      <p:sp>
        <p:nvSpPr>
          <p:cNvPr id="180" name="Google Shape;180;p25"/>
          <p:cNvSpPr txBox="1"/>
          <p:nvPr/>
        </p:nvSpPr>
        <p:spPr>
          <a:xfrm>
            <a:off x="6877550" y="505625"/>
            <a:ext cx="1333800" cy="554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t>Surface</a:t>
            </a:r>
            <a:r>
              <a:rPr lang="en" sz="1200"/>
              <a:t> Easterlies</a:t>
            </a:r>
            <a:endParaRPr sz="1200"/>
          </a:p>
        </p:txBody>
      </p:sp>
      <p:cxnSp>
        <p:nvCxnSpPr>
          <p:cNvPr id="181" name="Google Shape;181;p25"/>
          <p:cNvCxnSpPr>
            <a:stCxn id="182" idx="3"/>
          </p:cNvCxnSpPr>
          <p:nvPr/>
        </p:nvCxnSpPr>
        <p:spPr>
          <a:xfrm>
            <a:off x="1601800" y="1990100"/>
            <a:ext cx="1359600" cy="966900"/>
          </a:xfrm>
          <a:prstGeom prst="straightConnector1">
            <a:avLst/>
          </a:prstGeom>
          <a:noFill/>
          <a:ln cap="flat" cmpd="sng" w="28575">
            <a:solidFill>
              <a:schemeClr val="dk2"/>
            </a:solidFill>
            <a:prstDash val="solid"/>
            <a:round/>
            <a:headEnd len="med" w="med" type="none"/>
            <a:tailEnd len="med" w="med" type="triangle"/>
          </a:ln>
        </p:spPr>
      </p:cxnSp>
      <p:sp>
        <p:nvSpPr>
          <p:cNvPr id="182" name="Google Shape;182;p25"/>
          <p:cNvSpPr txBox="1"/>
          <p:nvPr/>
        </p:nvSpPr>
        <p:spPr>
          <a:xfrm>
            <a:off x="162400" y="1620650"/>
            <a:ext cx="1439400" cy="738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t>Western Warm Pool, Coastal Downwelling</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6"/>
          <p:cNvPicPr preferRelativeResize="0"/>
          <p:nvPr/>
        </p:nvPicPr>
        <p:blipFill>
          <a:blip r:embed="rId3">
            <a:alphaModFix/>
          </a:blip>
          <a:stretch>
            <a:fillRect/>
          </a:stretch>
        </p:blipFill>
        <p:spPr>
          <a:xfrm>
            <a:off x="1021400" y="375050"/>
            <a:ext cx="7101199" cy="4732974"/>
          </a:xfrm>
          <a:prstGeom prst="rect">
            <a:avLst/>
          </a:prstGeom>
          <a:noFill/>
          <a:ln>
            <a:noFill/>
          </a:ln>
        </p:spPr>
      </p:pic>
      <p:sp>
        <p:nvSpPr>
          <p:cNvPr id="188" name="Google Shape;188;p26"/>
          <p:cNvSpPr txBox="1"/>
          <p:nvPr>
            <p:ph type="title"/>
          </p:nvPr>
        </p:nvSpPr>
        <p:spPr>
          <a:xfrm>
            <a:off x="0" y="-11235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Positive IOD</a:t>
            </a:r>
            <a:endParaRPr/>
          </a:p>
        </p:txBody>
      </p:sp>
      <p:cxnSp>
        <p:nvCxnSpPr>
          <p:cNvPr id="189" name="Google Shape;189;p26"/>
          <p:cNvCxnSpPr>
            <a:stCxn id="190" idx="3"/>
          </p:cNvCxnSpPr>
          <p:nvPr/>
        </p:nvCxnSpPr>
        <p:spPr>
          <a:xfrm>
            <a:off x="1414600" y="1954300"/>
            <a:ext cx="801900" cy="413700"/>
          </a:xfrm>
          <a:prstGeom prst="straightConnector1">
            <a:avLst/>
          </a:prstGeom>
          <a:noFill/>
          <a:ln cap="flat" cmpd="sng" w="28575">
            <a:solidFill>
              <a:schemeClr val="dk2"/>
            </a:solidFill>
            <a:prstDash val="solid"/>
            <a:round/>
            <a:headEnd len="med" w="med" type="none"/>
            <a:tailEnd len="med" w="med" type="triangle"/>
          </a:ln>
        </p:spPr>
      </p:cxnSp>
      <p:cxnSp>
        <p:nvCxnSpPr>
          <p:cNvPr id="191" name="Google Shape;191;p26"/>
          <p:cNvCxnSpPr>
            <a:stCxn id="192" idx="2"/>
          </p:cNvCxnSpPr>
          <p:nvPr/>
        </p:nvCxnSpPr>
        <p:spPr>
          <a:xfrm flipH="1">
            <a:off x="5899700" y="765025"/>
            <a:ext cx="1648200" cy="2052000"/>
          </a:xfrm>
          <a:prstGeom prst="straightConnector1">
            <a:avLst/>
          </a:prstGeom>
          <a:noFill/>
          <a:ln cap="flat" cmpd="sng" w="28575">
            <a:solidFill>
              <a:schemeClr val="dk2"/>
            </a:solidFill>
            <a:prstDash val="solid"/>
            <a:round/>
            <a:headEnd len="med" w="med" type="none"/>
            <a:tailEnd len="med" w="med" type="triangle"/>
          </a:ln>
        </p:spPr>
      </p:cxnSp>
      <p:cxnSp>
        <p:nvCxnSpPr>
          <p:cNvPr id="193" name="Google Shape;193;p26"/>
          <p:cNvCxnSpPr>
            <a:stCxn id="192" idx="2"/>
          </p:cNvCxnSpPr>
          <p:nvPr/>
        </p:nvCxnSpPr>
        <p:spPr>
          <a:xfrm flipH="1">
            <a:off x="5562500" y="765025"/>
            <a:ext cx="1985400" cy="881400"/>
          </a:xfrm>
          <a:prstGeom prst="straightConnector1">
            <a:avLst/>
          </a:prstGeom>
          <a:noFill/>
          <a:ln cap="flat" cmpd="sng" w="28575">
            <a:solidFill>
              <a:schemeClr val="dk2"/>
            </a:solidFill>
            <a:prstDash val="solid"/>
            <a:round/>
            <a:headEnd len="med" w="med" type="none"/>
            <a:tailEnd len="med" w="med" type="triangle"/>
          </a:ln>
        </p:spPr>
      </p:cxnSp>
      <p:sp>
        <p:nvSpPr>
          <p:cNvPr id="190" name="Google Shape;190;p26"/>
          <p:cNvSpPr txBox="1"/>
          <p:nvPr/>
        </p:nvSpPr>
        <p:spPr>
          <a:xfrm>
            <a:off x="66700" y="1646500"/>
            <a:ext cx="1347900" cy="615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Wetter in East Africa</a:t>
            </a:r>
            <a:endParaRPr/>
          </a:p>
        </p:txBody>
      </p:sp>
      <p:sp>
        <p:nvSpPr>
          <p:cNvPr id="192" name="Google Shape;192;p26"/>
          <p:cNvSpPr txBox="1"/>
          <p:nvPr/>
        </p:nvSpPr>
        <p:spPr>
          <a:xfrm>
            <a:off x="6626300" y="149425"/>
            <a:ext cx="1843200" cy="615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Drier in SE Asia, Maritime Continent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7"/>
          <p:cNvPicPr preferRelativeResize="0"/>
          <p:nvPr/>
        </p:nvPicPr>
        <p:blipFill>
          <a:blip r:embed="rId3">
            <a:alphaModFix/>
          </a:blip>
          <a:stretch>
            <a:fillRect/>
          </a:stretch>
        </p:blipFill>
        <p:spPr>
          <a:xfrm>
            <a:off x="4405775" y="672556"/>
            <a:ext cx="4780175" cy="3185982"/>
          </a:xfrm>
          <a:prstGeom prst="rect">
            <a:avLst/>
          </a:prstGeom>
          <a:noFill/>
          <a:ln>
            <a:noFill/>
          </a:ln>
        </p:spPr>
      </p:pic>
      <p:sp>
        <p:nvSpPr>
          <p:cNvPr id="199" name="Google Shape;199;p27"/>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Opposite IOD phases</a:t>
            </a:r>
            <a:endParaRPr/>
          </a:p>
        </p:txBody>
      </p:sp>
      <p:sp>
        <p:nvSpPr>
          <p:cNvPr id="200" name="Google Shape;200;p27"/>
          <p:cNvSpPr txBox="1"/>
          <p:nvPr/>
        </p:nvSpPr>
        <p:spPr>
          <a:xfrm>
            <a:off x="415475" y="3958400"/>
            <a:ext cx="361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Strong Negative IOD (2016)</a:t>
            </a:r>
            <a:endParaRPr/>
          </a:p>
        </p:txBody>
      </p:sp>
      <p:sp>
        <p:nvSpPr>
          <p:cNvPr id="201" name="Google Shape;201;p27"/>
          <p:cNvSpPr txBox="1"/>
          <p:nvPr/>
        </p:nvSpPr>
        <p:spPr>
          <a:xfrm>
            <a:off x="4918400" y="3958400"/>
            <a:ext cx="361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Strong Positive IOD (2019)</a:t>
            </a:r>
            <a:endParaRPr/>
          </a:p>
        </p:txBody>
      </p:sp>
      <p:pic>
        <p:nvPicPr>
          <p:cNvPr id="202" name="Google Shape;202;p27"/>
          <p:cNvPicPr preferRelativeResize="0"/>
          <p:nvPr/>
        </p:nvPicPr>
        <p:blipFill>
          <a:blip r:embed="rId4">
            <a:alphaModFix/>
          </a:blip>
          <a:stretch>
            <a:fillRect/>
          </a:stretch>
        </p:blipFill>
        <p:spPr>
          <a:xfrm>
            <a:off x="0" y="672550"/>
            <a:ext cx="4780165" cy="3185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0" y="0"/>
            <a:ext cx="83721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600"/>
              <a:t>Temporal Evolution of Zonal and Meridional Wind components along the Equator</a:t>
            </a:r>
            <a:endParaRPr sz="1600"/>
          </a:p>
          <a:p>
            <a:pPr indent="0" lvl="0" marL="0" rtl="0" algn="l">
              <a:spcBef>
                <a:spcPts val="0"/>
              </a:spcBef>
              <a:spcAft>
                <a:spcPts val="0"/>
              </a:spcAft>
              <a:buSzPts val="990"/>
              <a:buNone/>
            </a:pPr>
            <a:r>
              <a:t/>
            </a:r>
            <a:endParaRPr sz="1400"/>
          </a:p>
        </p:txBody>
      </p:sp>
      <p:pic>
        <p:nvPicPr>
          <p:cNvPr id="208" name="Google Shape;208;p28"/>
          <p:cNvPicPr preferRelativeResize="0"/>
          <p:nvPr/>
        </p:nvPicPr>
        <p:blipFill rotWithShape="1">
          <a:blip r:embed="rId3">
            <a:alphaModFix/>
          </a:blip>
          <a:srcRect b="15716" l="4153" r="6328" t="12023"/>
          <a:stretch/>
        </p:blipFill>
        <p:spPr>
          <a:xfrm>
            <a:off x="0" y="445025"/>
            <a:ext cx="4476567" cy="4698476"/>
          </a:xfrm>
          <a:prstGeom prst="rect">
            <a:avLst/>
          </a:prstGeom>
          <a:noFill/>
          <a:ln>
            <a:noFill/>
          </a:ln>
        </p:spPr>
      </p:pic>
      <p:pic>
        <p:nvPicPr>
          <p:cNvPr id="209" name="Google Shape;209;p28"/>
          <p:cNvPicPr preferRelativeResize="0"/>
          <p:nvPr/>
        </p:nvPicPr>
        <p:blipFill rotWithShape="1">
          <a:blip r:embed="rId4">
            <a:alphaModFix/>
          </a:blip>
          <a:srcRect b="15716" l="4756" r="6834" t="12023"/>
          <a:stretch/>
        </p:blipFill>
        <p:spPr>
          <a:xfrm>
            <a:off x="4722828" y="445025"/>
            <a:ext cx="4421171" cy="46984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0" y="-472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Temporal evolution of SST and Precipation evolution</a:t>
            </a:r>
            <a:endParaRPr/>
          </a:p>
        </p:txBody>
      </p:sp>
      <p:pic>
        <p:nvPicPr>
          <p:cNvPr id="215" name="Google Shape;215;p29"/>
          <p:cNvPicPr preferRelativeResize="0"/>
          <p:nvPr/>
        </p:nvPicPr>
        <p:blipFill rotWithShape="1">
          <a:blip r:embed="rId3">
            <a:alphaModFix/>
          </a:blip>
          <a:srcRect b="15784" l="4514" r="6785" t="12236"/>
          <a:stretch/>
        </p:blipFill>
        <p:spPr>
          <a:xfrm>
            <a:off x="0" y="445025"/>
            <a:ext cx="4478068" cy="4725151"/>
          </a:xfrm>
          <a:prstGeom prst="rect">
            <a:avLst/>
          </a:prstGeom>
          <a:noFill/>
          <a:ln>
            <a:noFill/>
          </a:ln>
        </p:spPr>
      </p:pic>
      <p:pic>
        <p:nvPicPr>
          <p:cNvPr id="216" name="Google Shape;216;p29"/>
          <p:cNvPicPr preferRelativeResize="0"/>
          <p:nvPr/>
        </p:nvPicPr>
        <p:blipFill rotWithShape="1">
          <a:blip r:embed="rId4">
            <a:alphaModFix/>
          </a:blip>
          <a:srcRect b="15784" l="4064" r="6015" t="12236"/>
          <a:stretch/>
        </p:blipFill>
        <p:spPr>
          <a:xfrm>
            <a:off x="4629798" y="445025"/>
            <a:ext cx="4514202" cy="46984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and Conclusion</a:t>
            </a:r>
            <a:endParaRPr/>
          </a:p>
        </p:txBody>
      </p:sp>
      <p:sp>
        <p:nvSpPr>
          <p:cNvPr id="222" name="Google Shape;222;p30"/>
          <p:cNvSpPr txBox="1"/>
          <p:nvPr>
            <p:ph idx="1" type="body"/>
          </p:nvPr>
        </p:nvSpPr>
        <p:spPr>
          <a:xfrm>
            <a:off x="311700" y="11464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Seasonal monsoon and IOD have significant role in influencing global weather and climate.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Large number of variabilities over small spatial scale require increased availability of observations to better characterize.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Current efforts include satellites and the Research Moored Array for African–Asian–Australian Monsoon Analysis and Prediction (RAMA)</a:t>
            </a:r>
            <a:endParaRPr>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Acknowledgements</a:t>
            </a:r>
            <a:endParaRPr/>
          </a:p>
        </p:txBody>
      </p:sp>
      <p:sp>
        <p:nvSpPr>
          <p:cNvPr id="228" name="Google Shape;22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Dr. Mike McPhaden: For mentoring me!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NOAA William M. Lapenta Internship: For providing this opportunity and funding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PMEL: For all the great folks who have provided guidance and encouragement.</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study the Indian Ocean and monsoon?</a:t>
            </a:r>
            <a:endParaRPr/>
          </a:p>
        </p:txBody>
      </p:sp>
      <p:sp>
        <p:nvSpPr>
          <p:cNvPr id="68" name="Google Shape;68;p1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rgbClr val="000000"/>
              </a:buClr>
              <a:buSzPts val="2200"/>
              <a:buChar char="-"/>
            </a:pPr>
            <a:r>
              <a:rPr lang="en" sz="2200">
                <a:solidFill>
                  <a:srgbClr val="000000"/>
                </a:solidFill>
              </a:rPr>
              <a:t>One third of world depends on monsoon rainfall</a:t>
            </a:r>
            <a:endParaRPr sz="2200">
              <a:solidFill>
                <a:srgbClr val="000000"/>
              </a:solidFill>
            </a:endParaRPr>
          </a:p>
          <a:p>
            <a:pPr indent="-368300" lvl="0" marL="457200" rtl="0" algn="l">
              <a:spcBef>
                <a:spcPts val="0"/>
              </a:spcBef>
              <a:spcAft>
                <a:spcPts val="0"/>
              </a:spcAft>
              <a:buClr>
                <a:srgbClr val="000000"/>
              </a:buClr>
              <a:buSzPts val="2200"/>
              <a:buChar char="-"/>
            </a:pPr>
            <a:r>
              <a:rPr lang="en" sz="2200">
                <a:solidFill>
                  <a:srgbClr val="000000"/>
                </a:solidFill>
              </a:rPr>
              <a:t>Economic and food security</a:t>
            </a:r>
            <a:endParaRPr sz="2200">
              <a:solidFill>
                <a:srgbClr val="000000"/>
              </a:solidFill>
            </a:endParaRPr>
          </a:p>
          <a:p>
            <a:pPr indent="-368300" lvl="0" marL="457200" rtl="0" algn="l">
              <a:spcBef>
                <a:spcPts val="0"/>
              </a:spcBef>
              <a:spcAft>
                <a:spcPts val="0"/>
              </a:spcAft>
              <a:buClr>
                <a:srgbClr val="000000"/>
              </a:buClr>
              <a:buSzPts val="2200"/>
              <a:buChar char="-"/>
            </a:pPr>
            <a:r>
              <a:rPr lang="en" sz="2200">
                <a:solidFill>
                  <a:srgbClr val="000000"/>
                </a:solidFill>
              </a:rPr>
              <a:t>Indian Ocean Dipole and monsoon have interactions that affect other climate variabilities (MJO, ENSO…) </a:t>
            </a:r>
            <a:endParaRPr sz="2200">
              <a:solidFill>
                <a:srgbClr val="000000"/>
              </a:solidFill>
            </a:endParaRPr>
          </a:p>
        </p:txBody>
      </p:sp>
      <p:pic>
        <p:nvPicPr>
          <p:cNvPr id="69" name="Google Shape;69;p14"/>
          <p:cNvPicPr preferRelativeResize="0"/>
          <p:nvPr/>
        </p:nvPicPr>
        <p:blipFill>
          <a:blip r:embed="rId3">
            <a:alphaModFix/>
          </a:blip>
          <a:stretch>
            <a:fillRect/>
          </a:stretch>
        </p:blipFill>
        <p:spPr>
          <a:xfrm>
            <a:off x="4572000" y="1138150"/>
            <a:ext cx="4572000" cy="2867199"/>
          </a:xfrm>
          <a:prstGeom prst="rect">
            <a:avLst/>
          </a:prstGeom>
          <a:noFill/>
          <a:ln>
            <a:noFill/>
          </a:ln>
        </p:spPr>
      </p:pic>
      <p:sp>
        <p:nvSpPr>
          <p:cNvPr id="70" name="Google Shape;70;p14"/>
          <p:cNvSpPr txBox="1"/>
          <p:nvPr/>
        </p:nvSpPr>
        <p:spPr>
          <a:xfrm>
            <a:off x="7745175" y="3647475"/>
            <a:ext cx="16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Photo: CNN.com</a:t>
            </a:r>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5"/>
          <p:cNvPicPr preferRelativeResize="0"/>
          <p:nvPr/>
        </p:nvPicPr>
        <p:blipFill>
          <a:blip r:embed="rId3">
            <a:alphaModFix/>
          </a:blip>
          <a:stretch>
            <a:fillRect/>
          </a:stretch>
        </p:blipFill>
        <p:spPr>
          <a:xfrm>
            <a:off x="2428550" y="493875"/>
            <a:ext cx="4286900" cy="4498000"/>
          </a:xfrm>
          <a:prstGeom prst="rect">
            <a:avLst/>
          </a:prstGeom>
          <a:noFill/>
          <a:ln>
            <a:noFill/>
          </a:ln>
        </p:spPr>
      </p:pic>
      <p:sp>
        <p:nvSpPr>
          <p:cNvPr id="76" name="Google Shape;76;p15"/>
          <p:cNvSpPr txBox="1"/>
          <p:nvPr>
            <p:ph type="title"/>
          </p:nvPr>
        </p:nvSpPr>
        <p:spPr>
          <a:xfrm>
            <a:off x="0" y="-1295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the ocean and atmosphere interact?</a:t>
            </a:r>
            <a:endParaRPr/>
          </a:p>
        </p:txBody>
      </p:sp>
      <p:sp>
        <p:nvSpPr>
          <p:cNvPr id="77" name="Google Shape;77;p15"/>
          <p:cNvSpPr txBox="1"/>
          <p:nvPr/>
        </p:nvSpPr>
        <p:spPr>
          <a:xfrm>
            <a:off x="6676350" y="4681800"/>
            <a:ext cx="246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Source Sans Pro"/>
                <a:ea typeface="Source Sans Pro"/>
                <a:cs typeface="Source Sans Pro"/>
                <a:sym typeface="Source Sans Pro"/>
              </a:rPr>
              <a:t>https://earthobservatory.nasa.gov/features/OceanClimate/ocean-atmos_phys.php</a:t>
            </a:r>
            <a:endParaRPr sz="1200">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5232950" y="749375"/>
            <a:ext cx="3911049" cy="4394126"/>
          </a:xfrm>
          <a:prstGeom prst="rect">
            <a:avLst/>
          </a:prstGeom>
          <a:noFill/>
          <a:ln>
            <a:noFill/>
          </a:ln>
        </p:spPr>
      </p:pic>
      <p:sp>
        <p:nvSpPr>
          <p:cNvPr id="83" name="Google Shape;83;p16"/>
          <p:cNvSpPr txBox="1"/>
          <p:nvPr>
            <p:ph type="title"/>
          </p:nvPr>
        </p:nvSpPr>
        <p:spPr>
          <a:xfrm>
            <a:off x="311700" y="7885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ERA5 data?</a:t>
            </a:r>
            <a:endParaRPr/>
          </a:p>
        </p:txBody>
      </p:sp>
      <p:sp>
        <p:nvSpPr>
          <p:cNvPr id="84" name="Google Shape;84;p16"/>
          <p:cNvSpPr txBox="1"/>
          <p:nvPr>
            <p:ph idx="1" type="body"/>
          </p:nvPr>
        </p:nvSpPr>
        <p:spPr>
          <a:xfrm>
            <a:off x="311700" y="962275"/>
            <a:ext cx="4848900" cy="3606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2"/>
              </a:buClr>
              <a:buSzPts val="1800"/>
              <a:buChar char="-"/>
            </a:pPr>
            <a:r>
              <a:rPr lang="en">
                <a:solidFill>
                  <a:schemeClr val="dk2"/>
                </a:solidFill>
              </a:rPr>
              <a:t>Reanalysis product from European ECMWF model</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Assimilates observations into model to improve </a:t>
            </a:r>
            <a:r>
              <a:rPr lang="en">
                <a:solidFill>
                  <a:schemeClr val="dk2"/>
                </a:solidFill>
              </a:rPr>
              <a:t>accuracy</a:t>
            </a:r>
            <a:r>
              <a:rPr lang="en">
                <a:solidFill>
                  <a:schemeClr val="dk2"/>
                </a:solidFill>
              </a:rPr>
              <a:t> of simulation and fill in gaps in observations.</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30 km grid </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Data </a:t>
            </a:r>
            <a:r>
              <a:rPr lang="en">
                <a:solidFill>
                  <a:schemeClr val="dk2"/>
                </a:solidFill>
              </a:rPr>
              <a:t>used from 1979-2019 for surface level </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Sea Surface Temperature (SST)</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Wind Components (Zonal and Meridional)</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Total Precipitation</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Computation Methods</a:t>
            </a:r>
            <a:endParaRPr/>
          </a:p>
        </p:txBody>
      </p:sp>
      <p:sp>
        <p:nvSpPr>
          <p:cNvPr id="90" name="Google Shape;90;p17"/>
          <p:cNvSpPr txBox="1"/>
          <p:nvPr>
            <p:ph idx="1" type="body"/>
          </p:nvPr>
        </p:nvSpPr>
        <p:spPr>
          <a:xfrm>
            <a:off x="311700" y="1439550"/>
            <a:ext cx="4567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2"/>
              </a:buClr>
              <a:buSzPts val="1800"/>
              <a:buChar char="-"/>
            </a:pPr>
            <a:r>
              <a:rPr lang="en">
                <a:solidFill>
                  <a:schemeClr val="dk2"/>
                </a:solidFill>
              </a:rPr>
              <a:t>Xarray </a:t>
            </a:r>
            <a:r>
              <a:rPr lang="en">
                <a:solidFill>
                  <a:schemeClr val="dk2"/>
                </a:solidFill>
              </a:rPr>
              <a:t>library</a:t>
            </a:r>
            <a:r>
              <a:rPr lang="en">
                <a:solidFill>
                  <a:schemeClr val="dk2"/>
                </a:solidFill>
              </a:rPr>
              <a:t> in Python</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Get Climatology for 1979-2019 by grouping data monthly, seasonally, or annually and taking the time means.</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Then subtract the climatology from 2016-2019 data to get anomalies</a:t>
            </a:r>
            <a:endParaRPr>
              <a:solidFill>
                <a:schemeClr val="dk2"/>
              </a:solidFill>
            </a:endParaRPr>
          </a:p>
        </p:txBody>
      </p:sp>
      <p:pic>
        <p:nvPicPr>
          <p:cNvPr id="91" name="Google Shape;91;p17"/>
          <p:cNvPicPr preferRelativeResize="0"/>
          <p:nvPr/>
        </p:nvPicPr>
        <p:blipFill>
          <a:blip r:embed="rId3">
            <a:alphaModFix/>
          </a:blip>
          <a:stretch>
            <a:fillRect/>
          </a:stretch>
        </p:blipFill>
        <p:spPr>
          <a:xfrm>
            <a:off x="5515138" y="104250"/>
            <a:ext cx="3495675" cy="1304925"/>
          </a:xfrm>
          <a:prstGeom prst="rect">
            <a:avLst/>
          </a:prstGeom>
          <a:noFill/>
          <a:ln>
            <a:noFill/>
          </a:ln>
        </p:spPr>
      </p:pic>
      <p:pic>
        <p:nvPicPr>
          <p:cNvPr id="92" name="Google Shape;92;p17"/>
          <p:cNvPicPr preferRelativeResize="0"/>
          <p:nvPr/>
        </p:nvPicPr>
        <p:blipFill>
          <a:blip r:embed="rId4">
            <a:alphaModFix/>
          </a:blip>
          <a:stretch>
            <a:fillRect/>
          </a:stretch>
        </p:blipFill>
        <p:spPr>
          <a:xfrm>
            <a:off x="5051125" y="1706325"/>
            <a:ext cx="3959700" cy="1984800"/>
          </a:xfrm>
          <a:prstGeom prst="rect">
            <a:avLst/>
          </a:prstGeom>
          <a:noFill/>
          <a:ln>
            <a:noFill/>
          </a:ln>
        </p:spPr>
      </p:pic>
      <p:pic>
        <p:nvPicPr>
          <p:cNvPr id="93" name="Google Shape;93;p17"/>
          <p:cNvPicPr preferRelativeResize="0"/>
          <p:nvPr/>
        </p:nvPicPr>
        <p:blipFill>
          <a:blip r:embed="rId5">
            <a:alphaModFix/>
          </a:blip>
          <a:stretch>
            <a:fillRect/>
          </a:stretch>
        </p:blipFill>
        <p:spPr>
          <a:xfrm>
            <a:off x="4267200" y="3910426"/>
            <a:ext cx="4876800" cy="11704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8"/>
          <p:cNvPicPr preferRelativeResize="0"/>
          <p:nvPr/>
        </p:nvPicPr>
        <p:blipFill>
          <a:blip r:embed="rId3">
            <a:alphaModFix/>
          </a:blip>
          <a:stretch>
            <a:fillRect/>
          </a:stretch>
        </p:blipFill>
        <p:spPr>
          <a:xfrm>
            <a:off x="1245413" y="802575"/>
            <a:ext cx="6701024" cy="4467349"/>
          </a:xfrm>
          <a:prstGeom prst="rect">
            <a:avLst/>
          </a:prstGeom>
          <a:noFill/>
          <a:ln>
            <a:noFill/>
          </a:ln>
        </p:spPr>
      </p:pic>
      <p:sp>
        <p:nvSpPr>
          <p:cNvPr id="99" name="Google Shape;99;p18"/>
          <p:cNvSpPr txBox="1"/>
          <p:nvPr>
            <p:ph type="title"/>
          </p:nvPr>
        </p:nvSpPr>
        <p:spPr>
          <a:xfrm>
            <a:off x="311700" y="163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monsoon?</a:t>
            </a:r>
            <a:endParaRPr/>
          </a:p>
        </p:txBody>
      </p:sp>
      <p:cxnSp>
        <p:nvCxnSpPr>
          <p:cNvPr id="100" name="Google Shape;100;p18"/>
          <p:cNvCxnSpPr/>
          <p:nvPr/>
        </p:nvCxnSpPr>
        <p:spPr>
          <a:xfrm>
            <a:off x="1694025" y="1523975"/>
            <a:ext cx="1792800" cy="732300"/>
          </a:xfrm>
          <a:prstGeom prst="straightConnector1">
            <a:avLst/>
          </a:prstGeom>
          <a:noFill/>
          <a:ln cap="flat" cmpd="sng" w="38100">
            <a:solidFill>
              <a:srgbClr val="00FF00"/>
            </a:solidFill>
            <a:prstDash val="solid"/>
            <a:round/>
            <a:headEnd len="med" w="med" type="none"/>
            <a:tailEnd len="med" w="med" type="triangle"/>
          </a:ln>
        </p:spPr>
      </p:cxnSp>
      <p:cxnSp>
        <p:nvCxnSpPr>
          <p:cNvPr id="101" name="Google Shape;101;p18"/>
          <p:cNvCxnSpPr/>
          <p:nvPr/>
        </p:nvCxnSpPr>
        <p:spPr>
          <a:xfrm flipH="1">
            <a:off x="6417750" y="1350325"/>
            <a:ext cx="455700" cy="973800"/>
          </a:xfrm>
          <a:prstGeom prst="straightConnector1">
            <a:avLst/>
          </a:prstGeom>
          <a:noFill/>
          <a:ln cap="flat" cmpd="sng" w="38100">
            <a:solidFill>
              <a:srgbClr val="00FF00"/>
            </a:solidFill>
            <a:prstDash val="solid"/>
            <a:round/>
            <a:headEnd len="med" w="med" type="none"/>
            <a:tailEnd len="med" w="med" type="triangle"/>
          </a:ln>
        </p:spPr>
      </p:cxnSp>
      <p:cxnSp>
        <p:nvCxnSpPr>
          <p:cNvPr id="102" name="Google Shape;102;p18"/>
          <p:cNvCxnSpPr/>
          <p:nvPr/>
        </p:nvCxnSpPr>
        <p:spPr>
          <a:xfrm flipH="1">
            <a:off x="5043100" y="1300100"/>
            <a:ext cx="1596600" cy="906900"/>
          </a:xfrm>
          <a:prstGeom prst="straightConnector1">
            <a:avLst/>
          </a:prstGeom>
          <a:noFill/>
          <a:ln cap="flat" cmpd="sng" w="38100">
            <a:solidFill>
              <a:srgbClr val="00FF00"/>
            </a:solidFill>
            <a:prstDash val="solid"/>
            <a:round/>
            <a:headEnd len="med" w="med" type="none"/>
            <a:tailEnd len="med" w="med" type="triangle"/>
          </a:ln>
        </p:spPr>
      </p:cxnSp>
      <p:sp>
        <p:nvSpPr>
          <p:cNvPr id="103" name="Google Shape;103;p18"/>
          <p:cNvSpPr txBox="1"/>
          <p:nvPr/>
        </p:nvSpPr>
        <p:spPr>
          <a:xfrm>
            <a:off x="6938825" y="868350"/>
            <a:ext cx="2205300" cy="400200"/>
          </a:xfrm>
          <a:prstGeom prst="rect">
            <a:avLst/>
          </a:prstGeom>
          <a:noFill/>
          <a:ln cap="flat" cmpd="sng" w="1905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Seasonal Wind Reversal</a:t>
            </a:r>
            <a:endParaRPr/>
          </a:p>
        </p:txBody>
      </p:sp>
      <p:cxnSp>
        <p:nvCxnSpPr>
          <p:cNvPr id="104" name="Google Shape;104;p18"/>
          <p:cNvCxnSpPr/>
          <p:nvPr/>
        </p:nvCxnSpPr>
        <p:spPr>
          <a:xfrm flipH="1" rot="10800000">
            <a:off x="1119200" y="3128425"/>
            <a:ext cx="1736700" cy="724800"/>
          </a:xfrm>
          <a:prstGeom prst="straightConnector1">
            <a:avLst/>
          </a:prstGeom>
          <a:noFill/>
          <a:ln cap="flat" cmpd="sng" w="28575">
            <a:solidFill>
              <a:srgbClr val="FFFF00"/>
            </a:solidFill>
            <a:prstDash val="solid"/>
            <a:round/>
            <a:headEnd len="med" w="med" type="none"/>
            <a:tailEnd len="med" w="med" type="triangle"/>
          </a:ln>
        </p:spPr>
      </p:cxnSp>
      <p:sp>
        <p:nvSpPr>
          <p:cNvPr id="105" name="Google Shape;105;p18"/>
          <p:cNvSpPr txBox="1"/>
          <p:nvPr/>
        </p:nvSpPr>
        <p:spPr>
          <a:xfrm>
            <a:off x="131825" y="3463975"/>
            <a:ext cx="111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Upwelling by Somali Jet</a:t>
            </a:r>
            <a:endParaRPr/>
          </a:p>
        </p:txBody>
      </p:sp>
      <p:sp>
        <p:nvSpPr>
          <p:cNvPr id="106" name="Google Shape;106;p18"/>
          <p:cNvSpPr txBox="1"/>
          <p:nvPr/>
        </p:nvSpPr>
        <p:spPr>
          <a:xfrm>
            <a:off x="4272075" y="1553450"/>
            <a:ext cx="70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latin typeface="Source Sans Pro"/>
                <a:ea typeface="Source Sans Pro"/>
                <a:cs typeface="Source Sans Pro"/>
                <a:sym typeface="Source Sans Pro"/>
              </a:rPr>
              <a:t>India</a:t>
            </a:r>
            <a:endParaRPr>
              <a:solidFill>
                <a:srgbClr val="0000FF"/>
              </a:solidFill>
              <a:latin typeface="Source Sans Pro"/>
              <a:ea typeface="Source Sans Pro"/>
              <a:cs typeface="Source Sans Pro"/>
              <a:sym typeface="Source Sans Pro"/>
            </a:endParaRPr>
          </a:p>
        </p:txBody>
      </p:sp>
      <p:sp>
        <p:nvSpPr>
          <p:cNvPr id="107" name="Google Shape;107;p18"/>
          <p:cNvSpPr txBox="1"/>
          <p:nvPr/>
        </p:nvSpPr>
        <p:spPr>
          <a:xfrm>
            <a:off x="2216750" y="2402225"/>
            <a:ext cx="84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latin typeface="Source Sans Pro"/>
                <a:ea typeface="Source Sans Pro"/>
                <a:cs typeface="Source Sans Pro"/>
                <a:sym typeface="Source Sans Pro"/>
              </a:rPr>
              <a:t>Somalia</a:t>
            </a:r>
            <a:endParaRPr>
              <a:solidFill>
                <a:srgbClr val="0000FF"/>
              </a:solidFill>
              <a:latin typeface="Source Sans Pro"/>
              <a:ea typeface="Source Sans Pro"/>
              <a:cs typeface="Source Sans Pro"/>
              <a:sym typeface="Source Sans Pro"/>
            </a:endParaRPr>
          </a:p>
        </p:txBody>
      </p:sp>
      <p:sp>
        <p:nvSpPr>
          <p:cNvPr id="108" name="Google Shape;108;p18"/>
          <p:cNvSpPr txBox="1"/>
          <p:nvPr/>
        </p:nvSpPr>
        <p:spPr>
          <a:xfrm>
            <a:off x="205400" y="2056875"/>
            <a:ext cx="348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9"/>
          <p:cNvPicPr preferRelativeResize="0"/>
          <p:nvPr/>
        </p:nvPicPr>
        <p:blipFill>
          <a:blip r:embed="rId3">
            <a:alphaModFix/>
          </a:blip>
          <a:stretch>
            <a:fillRect/>
          </a:stretch>
        </p:blipFill>
        <p:spPr>
          <a:xfrm>
            <a:off x="930126" y="634525"/>
            <a:ext cx="6661099" cy="4440750"/>
          </a:xfrm>
          <a:prstGeom prst="rect">
            <a:avLst/>
          </a:prstGeom>
          <a:noFill/>
          <a:ln>
            <a:noFill/>
          </a:ln>
        </p:spPr>
      </p:pic>
      <p:sp>
        <p:nvSpPr>
          <p:cNvPr id="114" name="Google Shape;114;p19"/>
          <p:cNvSpPr txBox="1"/>
          <p:nvPr>
            <p:ph type="title"/>
          </p:nvPr>
        </p:nvSpPr>
        <p:spPr>
          <a:xfrm>
            <a:off x="135225" y="6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monsoon?</a:t>
            </a:r>
            <a:endParaRPr/>
          </a:p>
        </p:txBody>
      </p:sp>
      <p:cxnSp>
        <p:nvCxnSpPr>
          <p:cNvPr id="115" name="Google Shape;115;p19"/>
          <p:cNvCxnSpPr/>
          <p:nvPr/>
        </p:nvCxnSpPr>
        <p:spPr>
          <a:xfrm flipH="1">
            <a:off x="4538325" y="751075"/>
            <a:ext cx="1315800" cy="904500"/>
          </a:xfrm>
          <a:prstGeom prst="straightConnector1">
            <a:avLst/>
          </a:prstGeom>
          <a:noFill/>
          <a:ln cap="flat" cmpd="sng" w="28575">
            <a:solidFill>
              <a:schemeClr val="dk2"/>
            </a:solidFill>
            <a:prstDash val="solid"/>
            <a:round/>
            <a:headEnd len="med" w="med" type="none"/>
            <a:tailEnd len="med" w="med" type="triangle"/>
          </a:ln>
        </p:spPr>
      </p:cxnSp>
      <p:cxnSp>
        <p:nvCxnSpPr>
          <p:cNvPr id="116" name="Google Shape;116;p19"/>
          <p:cNvCxnSpPr/>
          <p:nvPr/>
        </p:nvCxnSpPr>
        <p:spPr>
          <a:xfrm flipH="1">
            <a:off x="5220875" y="775600"/>
            <a:ext cx="621000" cy="1167600"/>
          </a:xfrm>
          <a:prstGeom prst="straightConnector1">
            <a:avLst/>
          </a:prstGeom>
          <a:noFill/>
          <a:ln cap="flat" cmpd="sng" w="28575">
            <a:solidFill>
              <a:schemeClr val="dk2"/>
            </a:solidFill>
            <a:prstDash val="solid"/>
            <a:round/>
            <a:headEnd len="med" w="med" type="none"/>
            <a:tailEnd len="med" w="med" type="triangle"/>
          </a:ln>
        </p:spPr>
      </p:cxnSp>
      <p:sp>
        <p:nvSpPr>
          <p:cNvPr id="117" name="Google Shape;117;p19"/>
          <p:cNvSpPr txBox="1"/>
          <p:nvPr/>
        </p:nvSpPr>
        <p:spPr>
          <a:xfrm>
            <a:off x="3153850" y="1946575"/>
            <a:ext cx="58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Ghats</a:t>
            </a:r>
            <a:endParaRPr sz="1000"/>
          </a:p>
        </p:txBody>
      </p:sp>
      <p:cxnSp>
        <p:nvCxnSpPr>
          <p:cNvPr id="118" name="Google Shape;118;p19"/>
          <p:cNvCxnSpPr>
            <a:stCxn id="117" idx="2"/>
          </p:cNvCxnSpPr>
          <p:nvPr/>
        </p:nvCxnSpPr>
        <p:spPr>
          <a:xfrm flipH="1" rot="10800000">
            <a:off x="3445000" y="2098675"/>
            <a:ext cx="536400" cy="186600"/>
          </a:xfrm>
          <a:prstGeom prst="straightConnector1">
            <a:avLst/>
          </a:prstGeom>
          <a:noFill/>
          <a:ln cap="flat" cmpd="sng" w="9525">
            <a:solidFill>
              <a:schemeClr val="dk2"/>
            </a:solidFill>
            <a:prstDash val="solid"/>
            <a:round/>
            <a:headEnd len="med" w="med" type="none"/>
            <a:tailEnd len="med" w="med" type="triangle"/>
          </a:ln>
        </p:spPr>
      </p:cxnSp>
      <p:sp>
        <p:nvSpPr>
          <p:cNvPr id="119" name="Google Shape;119;p19"/>
          <p:cNvSpPr txBox="1"/>
          <p:nvPr/>
        </p:nvSpPr>
        <p:spPr>
          <a:xfrm>
            <a:off x="5841875" y="575225"/>
            <a:ext cx="1937400" cy="40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Monsoon Rainfall</a:t>
            </a:r>
            <a:endParaRPr/>
          </a:p>
        </p:txBody>
      </p:sp>
      <p:sp>
        <p:nvSpPr>
          <p:cNvPr id="120" name="Google Shape;120;p19"/>
          <p:cNvSpPr txBox="1"/>
          <p:nvPr/>
        </p:nvSpPr>
        <p:spPr>
          <a:xfrm>
            <a:off x="3548800" y="1398300"/>
            <a:ext cx="791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Himalayas</a:t>
            </a:r>
            <a:endParaRPr sz="1000"/>
          </a:p>
        </p:txBody>
      </p:sp>
      <p:cxnSp>
        <p:nvCxnSpPr>
          <p:cNvPr id="121" name="Google Shape;121;p19"/>
          <p:cNvCxnSpPr/>
          <p:nvPr/>
        </p:nvCxnSpPr>
        <p:spPr>
          <a:xfrm flipH="1" rot="10800000">
            <a:off x="4332513" y="1500075"/>
            <a:ext cx="283500" cy="47700"/>
          </a:xfrm>
          <a:prstGeom prst="straightConnector1">
            <a:avLst/>
          </a:prstGeom>
          <a:noFill/>
          <a:ln cap="flat" cmpd="sng" w="9525">
            <a:solidFill>
              <a:schemeClr val="dk2"/>
            </a:solidFill>
            <a:prstDash val="solid"/>
            <a:round/>
            <a:headEnd len="med" w="med" type="none"/>
            <a:tailEnd len="med" w="med" type="triangle"/>
          </a:ln>
        </p:spPr>
      </p:cxnSp>
      <p:cxnSp>
        <p:nvCxnSpPr>
          <p:cNvPr id="122" name="Google Shape;122;p19"/>
          <p:cNvCxnSpPr/>
          <p:nvPr/>
        </p:nvCxnSpPr>
        <p:spPr>
          <a:xfrm flipH="1">
            <a:off x="5376575" y="769300"/>
            <a:ext cx="492600" cy="2024100"/>
          </a:xfrm>
          <a:prstGeom prst="straightConnector1">
            <a:avLst/>
          </a:prstGeom>
          <a:noFill/>
          <a:ln cap="flat" cmpd="sng" w="28575">
            <a:solidFill>
              <a:schemeClr val="dk2"/>
            </a:solidFill>
            <a:prstDash val="solid"/>
            <a:round/>
            <a:headEnd len="med" w="med" type="none"/>
            <a:tailEnd len="med" w="med" type="triangle"/>
          </a:ln>
        </p:spPr>
      </p:cxnSp>
      <p:sp>
        <p:nvSpPr>
          <p:cNvPr id="123" name="Google Shape;123;p19"/>
          <p:cNvSpPr/>
          <p:nvPr/>
        </p:nvSpPr>
        <p:spPr>
          <a:xfrm>
            <a:off x="2652950" y="2947450"/>
            <a:ext cx="2493900" cy="481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19"/>
          <p:cNvCxnSpPr>
            <a:stCxn id="125" idx="3"/>
            <a:endCxn id="123" idx="1"/>
          </p:cNvCxnSpPr>
          <p:nvPr/>
        </p:nvCxnSpPr>
        <p:spPr>
          <a:xfrm flipH="1" rot="10800000">
            <a:off x="1398800" y="3188175"/>
            <a:ext cx="1254300" cy="837300"/>
          </a:xfrm>
          <a:prstGeom prst="straightConnector1">
            <a:avLst/>
          </a:prstGeom>
          <a:noFill/>
          <a:ln cap="flat" cmpd="sng" w="19050">
            <a:solidFill>
              <a:schemeClr val="dk1"/>
            </a:solidFill>
            <a:prstDash val="solid"/>
            <a:round/>
            <a:headEnd len="med" w="med" type="none"/>
            <a:tailEnd len="med" w="med" type="triangle"/>
          </a:ln>
        </p:spPr>
      </p:cxnSp>
      <p:sp>
        <p:nvSpPr>
          <p:cNvPr id="125" name="Google Shape;125;p19"/>
          <p:cNvSpPr txBox="1"/>
          <p:nvPr/>
        </p:nvSpPr>
        <p:spPr>
          <a:xfrm>
            <a:off x="83000" y="3286725"/>
            <a:ext cx="1315800" cy="14775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ITCZ formed by converging monsoon flow and SH trade winds in NH Winter</a:t>
            </a:r>
            <a:endParaRPr>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0"/>
          <p:cNvPicPr preferRelativeResize="0"/>
          <p:nvPr/>
        </p:nvPicPr>
        <p:blipFill>
          <a:blip r:embed="rId3">
            <a:alphaModFix/>
          </a:blip>
          <a:stretch>
            <a:fillRect/>
          </a:stretch>
        </p:blipFill>
        <p:spPr>
          <a:xfrm>
            <a:off x="946475" y="250625"/>
            <a:ext cx="6987873" cy="4892876"/>
          </a:xfrm>
          <a:prstGeom prst="rect">
            <a:avLst/>
          </a:prstGeom>
          <a:noFill/>
          <a:ln>
            <a:noFill/>
          </a:ln>
        </p:spPr>
      </p:pic>
      <p:sp>
        <p:nvSpPr>
          <p:cNvPr id="131" name="Google Shape;131;p20"/>
          <p:cNvSpPr txBox="1"/>
          <p:nvPr>
            <p:ph type="title"/>
          </p:nvPr>
        </p:nvSpPr>
        <p:spPr>
          <a:xfrm>
            <a:off x="-24500" y="-89600"/>
            <a:ext cx="4474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Indian Ocean Dipole (IOD)</a:t>
            </a:r>
            <a:endParaRPr sz="1820"/>
          </a:p>
        </p:txBody>
      </p:sp>
      <p:cxnSp>
        <p:nvCxnSpPr>
          <p:cNvPr id="132" name="Google Shape;132;p20"/>
          <p:cNvCxnSpPr/>
          <p:nvPr/>
        </p:nvCxnSpPr>
        <p:spPr>
          <a:xfrm>
            <a:off x="894450" y="1163200"/>
            <a:ext cx="762300" cy="230700"/>
          </a:xfrm>
          <a:prstGeom prst="straightConnector1">
            <a:avLst/>
          </a:prstGeom>
          <a:noFill/>
          <a:ln cap="flat" cmpd="sng" w="28575">
            <a:solidFill>
              <a:schemeClr val="dk2"/>
            </a:solidFill>
            <a:prstDash val="solid"/>
            <a:round/>
            <a:headEnd len="med" w="med" type="none"/>
            <a:tailEnd len="med" w="med" type="triangle"/>
          </a:ln>
        </p:spPr>
      </p:cxnSp>
      <p:sp>
        <p:nvSpPr>
          <p:cNvPr id="133" name="Google Shape;133;p20"/>
          <p:cNvSpPr txBox="1"/>
          <p:nvPr/>
        </p:nvSpPr>
        <p:spPr>
          <a:xfrm>
            <a:off x="121150" y="848050"/>
            <a:ext cx="12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Negative IOD</a:t>
            </a:r>
            <a:endParaRPr/>
          </a:p>
        </p:txBody>
      </p:sp>
      <p:cxnSp>
        <p:nvCxnSpPr>
          <p:cNvPr id="134" name="Google Shape;134;p20"/>
          <p:cNvCxnSpPr/>
          <p:nvPr/>
        </p:nvCxnSpPr>
        <p:spPr>
          <a:xfrm rot="10800000">
            <a:off x="6659000" y="4448725"/>
            <a:ext cx="752700" cy="402600"/>
          </a:xfrm>
          <a:prstGeom prst="straightConnector1">
            <a:avLst/>
          </a:prstGeom>
          <a:noFill/>
          <a:ln cap="flat" cmpd="sng" w="28575">
            <a:solidFill>
              <a:schemeClr val="dk2"/>
            </a:solidFill>
            <a:prstDash val="solid"/>
            <a:round/>
            <a:headEnd len="med" w="med" type="none"/>
            <a:tailEnd len="med" w="med" type="triangle"/>
          </a:ln>
        </p:spPr>
      </p:cxnSp>
      <p:sp>
        <p:nvSpPr>
          <p:cNvPr id="135" name="Google Shape;135;p20"/>
          <p:cNvSpPr txBox="1"/>
          <p:nvPr/>
        </p:nvSpPr>
        <p:spPr>
          <a:xfrm>
            <a:off x="7291225" y="4743300"/>
            <a:ext cx="132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Positive IOD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125775" y="99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Negative IOD</a:t>
            </a:r>
            <a:endParaRPr/>
          </a:p>
        </p:txBody>
      </p:sp>
      <p:pic>
        <p:nvPicPr>
          <p:cNvPr id="141" name="Google Shape;141;p21"/>
          <p:cNvPicPr preferRelativeResize="0"/>
          <p:nvPr/>
        </p:nvPicPr>
        <p:blipFill>
          <a:blip r:embed="rId3">
            <a:alphaModFix/>
          </a:blip>
          <a:stretch>
            <a:fillRect/>
          </a:stretch>
        </p:blipFill>
        <p:spPr>
          <a:xfrm>
            <a:off x="1521053" y="635050"/>
            <a:ext cx="6101896" cy="4303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